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3"/>
    <p:sldId id="256" r:id="rId4"/>
    <p:sldId id="257" r:id="rId5"/>
    <p:sldId id="259" r:id="rId6"/>
    <p:sldId id="261" r:id="rId7"/>
    <p:sldId id="262" r:id="rId8"/>
    <p:sldId id="263" r:id="rId9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70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图解：《安化县城乡低保精准救助扩围增效工作方案》</a:t>
            </a:r>
            <a:endParaRPr lang="zh-CN" altLang="en-US"/>
          </a:p>
        </p:txBody>
      </p:sp>
      <p:sp>
        <p:nvSpPr>
          <p:cNvPr id="100" name="文本框 99"/>
          <p:cNvSpPr txBox="1"/>
          <p:nvPr/>
        </p:nvSpPr>
        <p:spPr>
          <a:xfrm>
            <a:off x="1107440" y="1697990"/>
            <a:ext cx="10093960" cy="43230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 indent="406400"/>
            <a:r>
              <a:rPr lang="zh-CN" sz="3000" b="0">
                <a:solidFill>
                  <a:srgbClr val="333333"/>
                </a:solidFill>
                <a:ea typeface="宋体" panose="02010600030101010101" pitchFamily="2" charset="-122"/>
              </a:rPr>
              <a:t>一、《方案》出台背景</a:t>
            </a:r>
            <a:r>
              <a:rPr lang="zh-CN" sz="3000" b="0">
                <a:ea typeface="宋体" panose="02010600030101010101" pitchFamily="2" charset="-122"/>
              </a:rPr>
              <a:t>（一）政策有规定。中共湖南省委办公厅湖南省人民政府办公厅《关于改革完善社会救助制度的实施意见》（湘办发〔2020〕25号）第4条明确规定“完善最低生活保障制度，推进精准救助，原则上根据家庭成员人均收入与低保标准的实际差额发放低保金。”省民政厅和省乡村振兴局联合制定下发《关于进一步做好最低生活保障等社会救助兜底保障工作的通知》（湘民发〔2023〕32号）文件，明确了扩围增效十条举措。</a:t>
            </a:r>
            <a:endParaRPr lang="zh-CN" altLang="en-US" sz="3000" b="0">
              <a:ea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781685" y="943610"/>
            <a:ext cx="10450830" cy="5227320"/>
          </a:xfrm>
          <a:prstGeom prst="rect">
            <a:avLst/>
          </a:prstGeom>
          <a:noFill/>
          <a:ln w="9525">
            <a:noFill/>
          </a:ln>
        </p:spPr>
        <p:txBody>
          <a:bodyPr>
            <a:noAutofit/>
          </a:bodyPr>
          <a:p>
            <a:pPr indent="406400"/>
            <a:r>
              <a:rPr lang="zh-CN" sz="3500" b="0">
                <a:ea typeface="宋体" panose="02010600030101010101" pitchFamily="2" charset="-122"/>
              </a:rPr>
              <a:t>（二）上级有要求。2022年底，省对我县乡村振兴考核反馈问题中指出，我县低保领域没有“开展精准救助”，要求在2023年整改到位。7月27日，省民政厅在郴州市召开全省低保扩围增效工作会议，调度和部署低保扩围增效工作。</a:t>
            </a:r>
            <a:endParaRPr lang="zh-CN" sz="3500" b="0">
              <a:ea typeface="宋体" panose="02010600030101010101" pitchFamily="2" charset="-122"/>
            </a:endParaRPr>
          </a:p>
          <a:p>
            <a:pPr indent="406400"/>
            <a:r>
              <a:rPr lang="zh-CN" sz="3500" b="0">
                <a:ea typeface="宋体" panose="02010600030101010101" pitchFamily="2" charset="-122"/>
              </a:rPr>
              <a:t>（三）群众有需求。通过摸排低保边缘家庭、防返贫监测家庭、易地扶贫搬迁家庭、大病慢特病自负费用较高家庭、成年无业重度残疾人等群体，存在返贫风险。</a:t>
            </a:r>
            <a:endParaRPr lang="zh-CN" altLang="en-US" sz="3500" b="0">
              <a:ea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840105" y="892810"/>
            <a:ext cx="10512425" cy="47694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406400"/>
            <a:r>
              <a:rPr lang="zh-CN" sz="3800" b="0">
                <a:solidFill>
                  <a:srgbClr val="333333"/>
                </a:solidFill>
                <a:ea typeface="宋体" panose="02010600030101010101" pitchFamily="2" charset="-122"/>
              </a:rPr>
              <a:t>二、《方案》出台目标</a:t>
            </a:r>
            <a:r>
              <a:rPr lang="zh-CN" sz="3800" b="0">
                <a:ea typeface="宋体" panose="02010600030101010101" pitchFamily="2" charset="-122"/>
              </a:rPr>
              <a:t>进一步巩固拓展民政领域脱贫攻坚成果同乡村振兴有效衔接，加强各部门数据信息共享，全面推行城乡低保精准救助，强化动态调整及主动发现机制落实落细，及时将符合条件的困难群众纳入最低生活保障等社会救助范围，有序推进全县低保扩围增效，确保</a:t>
            </a:r>
            <a:r>
              <a:rPr lang="en-US" sz="3800" b="0">
                <a:latin typeface="仿宋_GB2312" panose="02010609030101010101" charset="-122"/>
                <a:ea typeface="宋体" panose="02010600030101010101" pitchFamily="2" charset="-122"/>
              </a:rPr>
              <a:t>“</a:t>
            </a:r>
            <a:r>
              <a:rPr lang="zh-CN" sz="3800" b="0">
                <a:ea typeface="宋体" panose="02010600030101010101" pitchFamily="2" charset="-122"/>
              </a:rPr>
              <a:t>应退尽退、应保尽保</a:t>
            </a:r>
            <a:r>
              <a:rPr lang="en-US" sz="3800" b="0">
                <a:latin typeface="仿宋_GB2312" panose="02010609030101010101" charset="-122"/>
                <a:ea typeface="宋体" panose="02010600030101010101" pitchFamily="2" charset="-122"/>
              </a:rPr>
              <a:t>”</a:t>
            </a:r>
            <a:r>
              <a:rPr lang="zh-CN" sz="3800" b="0">
                <a:ea typeface="宋体" panose="02010600030101010101" pitchFamily="2" charset="-122"/>
              </a:rPr>
              <a:t>，不断提高群众满意度。</a:t>
            </a:r>
            <a:endParaRPr lang="zh-CN" altLang="en-US" sz="3800" b="0">
              <a:ea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701040" y="624205"/>
            <a:ext cx="10457815" cy="54775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406400"/>
            <a:r>
              <a:rPr lang="zh-CN" sz="3500" b="0">
                <a:solidFill>
                  <a:srgbClr val="333333"/>
                </a:solidFill>
                <a:ea typeface="宋体" panose="02010600030101010101" pitchFamily="2" charset="-122"/>
              </a:rPr>
              <a:t>三、《方案》出台依据</a:t>
            </a:r>
            <a:r>
              <a:rPr lang="zh-CN" sz="3500" b="0">
                <a:ea typeface="宋体" panose="02010600030101010101" pitchFamily="2" charset="-122"/>
              </a:rPr>
              <a:t>根据《中共湖南省委办公厅湖南省人民政府办公厅印发〈关于改革完善社会救助制度的实施意见〉的通知》（湘办发〔2020〕25号）、《湖南省民政厅关于印发〈湖南省最低生活保障审核确认办法〉的通知》（湘民发〔2021〕34号）和《湖南省民政厅湖南省乡村振兴局关于贯彻落实〈关于进一步做好最低生活保障等社会救助兜底保障工作的通知〉的通知》（湘民发〔2023〕32号）等文件精神，结合我县实际，制定本方案。</a:t>
            </a:r>
            <a:endParaRPr lang="zh-CN" altLang="en-US" sz="3500" b="0">
              <a:ea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521335" y="633730"/>
            <a:ext cx="11031855" cy="52622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406400"/>
            <a:r>
              <a:rPr lang="zh-CN" sz="2800" b="0">
                <a:solidFill>
                  <a:srgbClr val="333333"/>
                </a:solidFill>
                <a:ea typeface="宋体" panose="02010600030101010101" pitchFamily="2" charset="-122"/>
              </a:rPr>
              <a:t>四、《方案》工作措施</a:t>
            </a:r>
            <a:r>
              <a:rPr lang="zh-CN" sz="2800" b="0">
                <a:solidFill>
                  <a:srgbClr val="000000"/>
                </a:solidFill>
                <a:ea typeface="宋体" panose="02010600030101010101" pitchFamily="2" charset="-122"/>
              </a:rPr>
              <a:t>（一）加强政策宣传。</a:t>
            </a:r>
            <a:r>
              <a:rPr lang="zh-CN" sz="2800" b="0">
                <a:ea typeface="宋体" panose="02010600030101010101" pitchFamily="2" charset="-122"/>
              </a:rPr>
              <a:t>通过镇、村干部会议和微信群、“村村通”广播、屋场会、公示公开栏等多种形式对相关政策文件和工作方案进行宣传，切实做到低保、特困和精准救助等方面政策家喻户晓。</a:t>
            </a:r>
            <a:r>
              <a:rPr lang="zh-CN" sz="2800" b="0">
                <a:solidFill>
                  <a:srgbClr val="000000"/>
                </a:solidFill>
                <a:ea typeface="宋体" panose="02010600030101010101" pitchFamily="2" charset="-122"/>
              </a:rPr>
              <a:t>（二）全面开展摸排。重点摸排乡村振兴部门认定的脱贫不稳定户、边缘易致贫户、突发严重困难户等防返贫监测对象和低保边缘家庭。重点排查“单人保”对象，对符合纳入</a:t>
            </a:r>
            <a:r>
              <a:rPr lang="en-US" sz="2800" b="0">
                <a:solidFill>
                  <a:srgbClr val="000000"/>
                </a:solidFill>
                <a:latin typeface="仿宋_GB2312" panose="02010609030101010101" charset="-122"/>
                <a:ea typeface="宋体" panose="02010600030101010101" pitchFamily="2" charset="-122"/>
              </a:rPr>
              <a:t>“</a:t>
            </a:r>
            <a:r>
              <a:rPr lang="zh-CN" sz="2800" b="0">
                <a:solidFill>
                  <a:srgbClr val="000000"/>
                </a:solidFill>
                <a:ea typeface="宋体" panose="02010600030101010101" pitchFamily="2" charset="-122"/>
              </a:rPr>
              <a:t>整户保”的，要依程序及时增保。（三）强化信息共享。加强低收入人口动态监测预警，健全主动发现机制，开展分类救助帮扶。对符合民政救助政策的，要及时纳入基本生活救助范围；对不符合民政救助政策的，相关部门要根据实际需求给予相应的医疗、住房、教育、就业等专项社会救助或其他救助帮扶。</a:t>
            </a:r>
            <a:endParaRPr lang="zh-CN" altLang="en-US" sz="28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692150" y="690245"/>
            <a:ext cx="10610850" cy="54775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406400"/>
            <a:r>
              <a:rPr lang="zh-CN" sz="3500" b="0">
                <a:solidFill>
                  <a:srgbClr val="000000"/>
                </a:solidFill>
                <a:ea typeface="宋体" panose="02010600030101010101" pitchFamily="2" charset="-122"/>
              </a:rPr>
              <a:t>（四）实现扩围增效。根据</a:t>
            </a:r>
            <a:r>
              <a:rPr lang="zh-CN" sz="3500" b="0">
                <a:ea typeface="宋体" panose="02010600030101010101" pitchFamily="2" charset="-122"/>
              </a:rPr>
              <a:t>省民政厅和省乡村振兴局联合制定下发《关于进一步做好最低生活保障等社会救助兜底保障工作的通知》（湘民发〔2023〕32号）文件明确的十条举措，及时将符合救助条件的对象纳入低保保障。</a:t>
            </a:r>
            <a:r>
              <a:rPr lang="zh-CN" sz="3500" b="0">
                <a:solidFill>
                  <a:srgbClr val="000000"/>
                </a:solidFill>
                <a:ea typeface="宋体" panose="02010600030101010101" pitchFamily="2" charset="-122"/>
              </a:rPr>
              <a:t>（五）落实渐退政策。</a:t>
            </a:r>
            <a:r>
              <a:rPr lang="zh-CN" sz="3500" b="0">
                <a:ea typeface="宋体" panose="02010600030101010101" pitchFamily="2" charset="-122"/>
              </a:rPr>
              <a:t>根据实际情况，分类落实渐退政策。家庭月人均收入明显超过低保标准且收入稳定的家庭，经核实后，原则上可以给予不超过6个月渐退期；不够稳定的家庭，原则上可以给予不超过12个月渐退期。</a:t>
            </a:r>
            <a:endParaRPr lang="zh-CN" altLang="en-US" sz="3500" b="0">
              <a:ea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812800" y="664210"/>
            <a:ext cx="10565765" cy="53543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406400"/>
            <a:r>
              <a:rPr lang="zh-CN" sz="3800" b="0">
                <a:solidFill>
                  <a:srgbClr val="333333"/>
                </a:solidFill>
                <a:ea typeface="宋体" panose="02010600030101010101" pitchFamily="2" charset="-122"/>
              </a:rPr>
              <a:t>五、《方案》出台保障</a:t>
            </a:r>
            <a:r>
              <a:rPr lang="zh-CN" sz="3800" b="0">
                <a:solidFill>
                  <a:srgbClr val="000000"/>
                </a:solidFill>
                <a:ea typeface="宋体" panose="02010600030101010101" pitchFamily="2" charset="-122"/>
              </a:rPr>
              <a:t>（一）强化组织领导。</a:t>
            </a:r>
            <a:r>
              <a:rPr lang="zh-CN" sz="3800" b="0">
                <a:ea typeface="宋体" panose="02010600030101010101" pitchFamily="2" charset="-122"/>
              </a:rPr>
              <a:t>乡镇履行主体责任，抓好具体工作落实。</a:t>
            </a:r>
            <a:r>
              <a:rPr lang="zh-CN" sz="3800" b="0">
                <a:solidFill>
                  <a:srgbClr val="000000"/>
                </a:solidFill>
                <a:ea typeface="宋体" panose="02010600030101010101" pitchFamily="2" charset="-122"/>
              </a:rPr>
              <a:t>县直相关部门要履行主（监）管责任，加强工作统筹和业务指导。（二）妥善处理舆情。</a:t>
            </a:r>
            <a:r>
              <a:rPr lang="zh-CN" sz="3800" b="0">
                <a:ea typeface="宋体" panose="02010600030101010101" pitchFamily="2" charset="-122"/>
              </a:rPr>
              <a:t>乡镇加强政策宣传，对相关信访舆情要及时清零，确保不出现越级上访和规模性集访。</a:t>
            </a:r>
            <a:r>
              <a:rPr lang="zh-CN" sz="3800" b="0">
                <a:solidFill>
                  <a:srgbClr val="000000"/>
                </a:solidFill>
                <a:ea typeface="宋体" panose="02010600030101010101" pitchFamily="2" charset="-122"/>
              </a:rPr>
              <a:t>（三）严明工作纪律。</a:t>
            </a:r>
            <a:r>
              <a:rPr lang="zh-CN" sz="3800" b="0">
                <a:ea typeface="宋体" panose="02010600030101010101" pitchFamily="2" charset="-122"/>
              </a:rPr>
              <a:t>要严守工作纪律，严禁违规操作，严禁人情救助，严禁优亲厚友。</a:t>
            </a:r>
            <a:endParaRPr lang="zh-CN" altLang="en-US" sz="3800" b="0">
              <a:ea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COMMONDATA" val="eyJoZGlkIjoiODYyYTkyY2MyNTg4YTM2MTRlOGJhNTQyYzkzM2VkNmIifQ==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1419</Words>
  <Application>WPS 演示</Application>
  <PresentationFormat>宽屏</PresentationFormat>
  <Paragraphs>27</Paragraphs>
  <Slides>7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仿宋_GB2312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Administrator</cp:lastModifiedBy>
  <cp:revision>155</cp:revision>
  <dcterms:created xsi:type="dcterms:W3CDTF">2019-06-19T02:08:00Z</dcterms:created>
  <dcterms:modified xsi:type="dcterms:W3CDTF">2023-10-23T04:58:40Z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2052-12.1.0.15398</vt:lpwstr>
  </property>
  <property fmtid="{D5CDD505-2E9C-101B-9397-08002B2CF9AE}" pid="3" name="ICV">
    <vt:lpwstr>15E345EB9B9340BDBA95E05B46D04F25_11</vt:lpwstr>
  </property>
</Properties>
</file>